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1"/>
    <p:restoredTop sz="88218"/>
  </p:normalViewPr>
  <p:slideViewPr>
    <p:cSldViewPr snapToGrid="0">
      <p:cViewPr varScale="1">
        <p:scale>
          <a:sx n="103" d="100"/>
          <a:sy n="103" d="100"/>
        </p:scale>
        <p:origin x="2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3E5FC-6BBF-5340-BEE4-890C78FF3C8C}" type="datetimeFigureOut">
              <a:rPr lang="nb-NO" smtClean="0"/>
              <a:t>16.02.2024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2E4D7-4DE9-464E-9FDE-D1AEDB1B40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531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2E4D7-4DE9-464E-9FDE-D1AEDB1B40F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0531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Består av </a:t>
            </a:r>
          </a:p>
          <a:p>
            <a:r>
              <a:rPr lang="nb-NO" dirty="0"/>
              <a:t>- 7 medlemmer fremmet av frivillige organisasjoner </a:t>
            </a:r>
          </a:p>
          <a:p>
            <a:r>
              <a:rPr lang="nb-NO" dirty="0"/>
              <a:t>- 2 medlemmer fra fylkestinget </a:t>
            </a:r>
          </a:p>
          <a:p>
            <a:endParaRPr lang="nb-NO" dirty="0"/>
          </a:p>
          <a:p>
            <a:r>
              <a:rPr lang="nb-NO" dirty="0" err="1"/>
              <a:t>Bijan</a:t>
            </a:r>
            <a:r>
              <a:rPr lang="nb-NO" dirty="0"/>
              <a:t> som leder </a:t>
            </a:r>
          </a:p>
          <a:p>
            <a:r>
              <a:rPr lang="nb-NO" dirty="0" err="1"/>
              <a:t>Tabassom</a:t>
            </a:r>
            <a:r>
              <a:rPr lang="nb-NO" dirty="0"/>
              <a:t> som nestleder</a:t>
            </a:r>
          </a:p>
          <a:p>
            <a:endParaRPr lang="nb-NO" dirty="0"/>
          </a:p>
          <a:p>
            <a:r>
              <a:rPr lang="nb-NO" dirty="0"/>
              <a:t>Skal være bredt sammensatt og bestå av personer med ulik erfaring og kompetanse, alder, kjønn, geografi og bakgrunn.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2E4D7-4DE9-464E-9FDE-D1AEDB1B40F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838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2E4D7-4DE9-464E-9FDE-D1AEDB1B40F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2422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- godt samarbeid på tvers av </a:t>
            </a:r>
            <a:r>
              <a:rPr lang="nb-NO" dirty="0" err="1"/>
              <a:t>østfold</a:t>
            </a:r>
            <a:r>
              <a:rPr lang="nb-NO" dirty="0"/>
              <a:t>, </a:t>
            </a:r>
            <a:r>
              <a:rPr lang="nb-NO" dirty="0" err="1"/>
              <a:t>buskerud</a:t>
            </a:r>
            <a:r>
              <a:rPr lang="nb-NO" dirty="0"/>
              <a:t>, </a:t>
            </a:r>
            <a:r>
              <a:rPr lang="nb-NO" dirty="0" err="1"/>
              <a:t>akerhus</a:t>
            </a:r>
            <a:r>
              <a:rPr lang="nb-NO" dirty="0"/>
              <a:t> – derfor opprettet nytt utvalg i alle fylker</a:t>
            </a:r>
          </a:p>
          <a:p>
            <a:r>
              <a:rPr lang="nb-NO" dirty="0"/>
              <a:t>- Dagsseminar 02.06.23 </a:t>
            </a:r>
          </a:p>
          <a:p>
            <a:r>
              <a:rPr lang="nb-NO" dirty="0"/>
              <a:t>- viktig med dialog,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2E4D7-4DE9-464E-9FDE-D1AEDB1B40F4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583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12E4D7-4DE9-464E-9FDE-D1AEDB1B40F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774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753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1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1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76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0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48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5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0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1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2/16/24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1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2/16/24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23FB3B-24E7-5304-70D8-3CA402902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A2F783-5447-E707-4CC4-BCA97BBF83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6956" b="8774"/>
          <a:stretch/>
        </p:blipFill>
        <p:spPr>
          <a:xfrm>
            <a:off x="-149" y="-5291"/>
            <a:ext cx="12192001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11BF64-C99B-2F90-ADA1-0C08F9BE8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11CAC05-6BE3-8548-49AC-8FB87747B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882" y="2398143"/>
            <a:ext cx="5143500" cy="2116348"/>
          </a:xfrm>
          <a:noFill/>
        </p:spPr>
        <p:txBody>
          <a:bodyPr anchor="b">
            <a:normAutofit/>
          </a:bodyPr>
          <a:lstStyle/>
          <a:p>
            <a:r>
              <a:rPr lang="nb-NO" dirty="0">
                <a:solidFill>
                  <a:srgbClr val="FFFFFF"/>
                </a:solidFill>
              </a:rPr>
              <a:t>Buskerud flerkulturelt utvalg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4C7006F-D0C3-3BC8-BD4B-160BE8A50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882" y="4514492"/>
            <a:ext cx="4709518" cy="753372"/>
          </a:xfrm>
          <a:noFill/>
        </p:spPr>
        <p:txBody>
          <a:bodyPr anchor="t">
            <a:normAutofit/>
          </a:bodyPr>
          <a:lstStyle/>
          <a:p>
            <a:endParaRPr lang="nb-NO">
              <a:solidFill>
                <a:srgbClr val="FFFFFF"/>
              </a:solidFill>
            </a:endParaRPr>
          </a:p>
        </p:txBody>
      </p:sp>
      <p:pic>
        <p:nvPicPr>
          <p:cNvPr id="6" name="Bilde 5" descr="Et bilde som inneholder clip art, silhuett&#10;&#10;Automatisk generert beskrivelse">
            <a:extLst>
              <a:ext uri="{FF2B5EF4-FFF2-40B4-BE49-F238E27FC236}">
                <a16:creationId xmlns:a16="http://schemas.microsoft.com/office/drawing/2014/main" id="{615D0966-4FB4-2FD8-830C-5DBE26DB6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0760" y="2338217"/>
            <a:ext cx="2524379" cy="292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6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C3344C-D40F-716A-6982-C6C11BE6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formål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C332C9-52B6-D269-6A11-0C8AE72BB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Bidra til å sikre Buskeruds flerkulturelle befolkning en medvirkning som gjelder de.</a:t>
            </a:r>
          </a:p>
          <a:p>
            <a:r>
              <a:rPr lang="nb-NO" dirty="0"/>
              <a:t>Et mellomledd mellom den flerkulturelle befolkningen i Buskerud, politikere og andre.</a:t>
            </a:r>
          </a:p>
          <a:p>
            <a:r>
              <a:rPr lang="nb-NO" dirty="0"/>
              <a:t>Behandler politiske saker som vedrører oss.</a:t>
            </a:r>
          </a:p>
          <a:p>
            <a:r>
              <a:rPr lang="nb-NO" dirty="0"/>
              <a:t>Likeverdige offentlige tjenester, integrering, opplæring og utdanning, kompetanse og nettverk</a:t>
            </a:r>
          </a:p>
        </p:txBody>
      </p:sp>
    </p:spTree>
    <p:extLst>
      <p:ext uri="{BB962C8B-B14F-4D97-AF65-F5344CB8AC3E}">
        <p14:creationId xmlns:p14="http://schemas.microsoft.com/office/powerpoint/2010/main" val="71828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47E3AC-5AF6-F18A-B3DB-28B87A0D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Et rådgivende organ</a:t>
            </a:r>
          </a:p>
        </p:txBody>
      </p:sp>
      <p:pic>
        <p:nvPicPr>
          <p:cNvPr id="6" name="Plassholder for innhold 5" descr="Et bilde som inneholder klær, person, Menneskeansikt, smil&#10;&#10;Automatisk generert beskrivelse">
            <a:extLst>
              <a:ext uri="{FF2B5EF4-FFF2-40B4-BE49-F238E27FC236}">
                <a16:creationId xmlns:a16="http://schemas.microsoft.com/office/drawing/2014/main" id="{78945171-DA3A-A65A-ACCB-B758A2AB7A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57722" y="2152650"/>
            <a:ext cx="7676556" cy="4324460"/>
          </a:xfrm>
        </p:spPr>
      </p:pic>
    </p:spTree>
    <p:extLst>
      <p:ext uri="{BB962C8B-B14F-4D97-AF65-F5344CB8AC3E}">
        <p14:creationId xmlns:p14="http://schemas.microsoft.com/office/powerpoint/2010/main" val="128346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7120CF-132C-FDC2-E458-43EBB3D5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Våre oppgaver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0EA19F-28EA-16FE-B0AC-E91294EE5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Sikre en bred, åpen og tilgjengelig medvirkning i alle saker som berører flerkulturelle</a:t>
            </a:r>
          </a:p>
          <a:p>
            <a:r>
              <a:rPr lang="nb-NO" dirty="0"/>
              <a:t>Delta i saksbehandling, planprosesser m.m. </a:t>
            </a:r>
          </a:p>
          <a:p>
            <a:r>
              <a:rPr lang="nb-NO" dirty="0"/>
              <a:t>Kan på eget initiativ ta opp og utrede saker</a:t>
            </a:r>
          </a:p>
          <a:p>
            <a:r>
              <a:rPr lang="nb-NO" dirty="0"/>
              <a:t>Informasjonsarbeid </a:t>
            </a:r>
          </a:p>
          <a:p>
            <a:r>
              <a:rPr lang="nb-NO" dirty="0"/>
              <a:t>Være synlige i media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9483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735658-270A-8D75-091E-AFB444A3D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bstrakt, uskarpt offentlig bibliotek med bokhyller">
            <a:extLst>
              <a:ext uri="{FF2B5EF4-FFF2-40B4-BE49-F238E27FC236}">
                <a16:creationId xmlns:a16="http://schemas.microsoft.com/office/drawing/2014/main" id="{C3A1EC16-5E05-F826-C3EF-FE18E837D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1310" b="144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385C18C-C6E1-BF2C-1367-FB73BE501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85763" y="-385762"/>
            <a:ext cx="6857999" cy="7629524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56000"/>
                </a:srgbClr>
              </a:gs>
              <a:gs pos="100000">
                <a:srgbClr val="000000">
                  <a:alpha val="0"/>
                </a:srgbClr>
              </a:gs>
              <a:gs pos="56000">
                <a:srgbClr val="000000">
                  <a:alpha val="37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11BF64-C99B-2F90-ADA1-0C08F9BE8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952500" y="964922"/>
            <a:ext cx="4539955" cy="4943507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  <a:gd name="connsiteX0" fmla="*/ 0 w 10019371"/>
              <a:gd name="connsiteY0" fmla="*/ 1655069 h 4920343"/>
              <a:gd name="connsiteX1" fmla="*/ 33577 w 10019371"/>
              <a:gd name="connsiteY1" fmla="*/ 0 h 4920343"/>
              <a:gd name="connsiteX2" fmla="*/ 10019371 w 10019371"/>
              <a:gd name="connsiteY2" fmla="*/ 0 h 4920343"/>
              <a:gd name="connsiteX3" fmla="*/ 10019371 w 10019371"/>
              <a:gd name="connsiteY3" fmla="*/ 4920343 h 4920343"/>
              <a:gd name="connsiteX4" fmla="*/ 33577 w 10019371"/>
              <a:gd name="connsiteY4" fmla="*/ 4920343 h 4920343"/>
              <a:gd name="connsiteX5" fmla="*/ 33577 w 10019371"/>
              <a:gd name="connsiteY5" fmla="*/ 4119525 h 4920343"/>
              <a:gd name="connsiteX0" fmla="*/ 0 w 9991028"/>
              <a:gd name="connsiteY0" fmla="*/ 1645173 h 4920343"/>
              <a:gd name="connsiteX1" fmla="*/ 5234 w 9991028"/>
              <a:gd name="connsiteY1" fmla="*/ 0 h 4920343"/>
              <a:gd name="connsiteX2" fmla="*/ 9991028 w 9991028"/>
              <a:gd name="connsiteY2" fmla="*/ 0 h 4920343"/>
              <a:gd name="connsiteX3" fmla="*/ 9991028 w 9991028"/>
              <a:gd name="connsiteY3" fmla="*/ 4920343 h 4920343"/>
              <a:gd name="connsiteX4" fmla="*/ 5234 w 9991028"/>
              <a:gd name="connsiteY4" fmla="*/ 4920343 h 4920343"/>
              <a:gd name="connsiteX5" fmla="*/ 5234 w 9991028"/>
              <a:gd name="connsiteY5" fmla="*/ 4119525 h 4920343"/>
              <a:gd name="connsiteX0" fmla="*/ 59 w 9986364"/>
              <a:gd name="connsiteY0" fmla="*/ 1639236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60 w 9986364"/>
              <a:gd name="connsiteY0" fmla="*/ 1847740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11626 w 9985937"/>
              <a:gd name="connsiteY0" fmla="*/ 1797498 h 4920343"/>
              <a:gd name="connsiteX1" fmla="*/ 143 w 9985937"/>
              <a:gd name="connsiteY1" fmla="*/ 0 h 4920343"/>
              <a:gd name="connsiteX2" fmla="*/ 9985937 w 9985937"/>
              <a:gd name="connsiteY2" fmla="*/ 0 h 4920343"/>
              <a:gd name="connsiteX3" fmla="*/ 9985937 w 9985937"/>
              <a:gd name="connsiteY3" fmla="*/ 4920343 h 4920343"/>
              <a:gd name="connsiteX4" fmla="*/ 143 w 9985937"/>
              <a:gd name="connsiteY4" fmla="*/ 4920343 h 4920343"/>
              <a:gd name="connsiteX5" fmla="*/ 143 w 9985937"/>
              <a:gd name="connsiteY5" fmla="*/ 4119525 h 4920343"/>
              <a:gd name="connsiteX0" fmla="*/ 62 w 9986364"/>
              <a:gd name="connsiteY0" fmla="*/ 1779914 h 4920343"/>
              <a:gd name="connsiteX1" fmla="*/ 570 w 9986364"/>
              <a:gd name="connsiteY1" fmla="*/ 0 h 4920343"/>
              <a:gd name="connsiteX2" fmla="*/ 9986364 w 9986364"/>
              <a:gd name="connsiteY2" fmla="*/ 0 h 4920343"/>
              <a:gd name="connsiteX3" fmla="*/ 9986364 w 9986364"/>
              <a:gd name="connsiteY3" fmla="*/ 4920343 h 4920343"/>
              <a:gd name="connsiteX4" fmla="*/ 570 w 9986364"/>
              <a:gd name="connsiteY4" fmla="*/ 4920343 h 4920343"/>
              <a:gd name="connsiteX5" fmla="*/ 570 w 9986364"/>
              <a:gd name="connsiteY5" fmla="*/ 4119525 h 4920343"/>
              <a:gd name="connsiteX0" fmla="*/ 17584 w 9985899"/>
              <a:gd name="connsiteY0" fmla="*/ 1779914 h 4920343"/>
              <a:gd name="connsiteX1" fmla="*/ 105 w 9985899"/>
              <a:gd name="connsiteY1" fmla="*/ 0 h 4920343"/>
              <a:gd name="connsiteX2" fmla="*/ 9985899 w 9985899"/>
              <a:gd name="connsiteY2" fmla="*/ 0 h 4920343"/>
              <a:gd name="connsiteX3" fmla="*/ 9985899 w 9985899"/>
              <a:gd name="connsiteY3" fmla="*/ 4920343 h 4920343"/>
              <a:gd name="connsiteX4" fmla="*/ 105 w 9985899"/>
              <a:gd name="connsiteY4" fmla="*/ 4920343 h 4920343"/>
              <a:gd name="connsiteX5" fmla="*/ 105 w 9985899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899" h="4920343">
                <a:moveTo>
                  <a:pt x="17584" y="1779914"/>
                </a:moveTo>
                <a:cubicBezTo>
                  <a:pt x="19329" y="1231523"/>
                  <a:pt x="-1640" y="548391"/>
                  <a:pt x="105" y="0"/>
                </a:cubicBezTo>
                <a:lnTo>
                  <a:pt x="9985899" y="0"/>
                </a:lnTo>
                <a:lnTo>
                  <a:pt x="9985899" y="4920343"/>
                </a:lnTo>
                <a:lnTo>
                  <a:pt x="105" y="4920343"/>
                </a:lnTo>
                <a:lnTo>
                  <a:pt x="105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DC6F26B-567B-023E-CB81-C57C29D9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20" y="1862182"/>
            <a:ext cx="3931090" cy="21554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530">
                <a:solidFill>
                  <a:srgbClr val="FFFFFF"/>
                </a:solidFill>
              </a:rPr>
              <a:t>erfaringer fra viken</a:t>
            </a:r>
          </a:p>
        </p:txBody>
      </p:sp>
      <p:pic>
        <p:nvPicPr>
          <p:cNvPr id="8" name="Bilde 7" descr="Et bilde som inneholder klær, person, mann, sko&#10;&#10;Automatisk generert beskrivelse">
            <a:extLst>
              <a:ext uri="{FF2B5EF4-FFF2-40B4-BE49-F238E27FC236}">
                <a16:creationId xmlns:a16="http://schemas.microsoft.com/office/drawing/2014/main" id="{67C2DF56-D240-125F-7DC5-84863BACD1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464731"/>
            <a:ext cx="5604479" cy="41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9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5428BF-050D-FC64-16A3-E4443734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Hallingdal flerkulturelt utvalg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C56E64-7610-99E7-8D3C-0AF40843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25660"/>
            <a:ext cx="9601200" cy="3643312"/>
          </a:xfrm>
        </p:spPr>
        <p:txBody>
          <a:bodyPr/>
          <a:lstStyle/>
          <a:p>
            <a:r>
              <a:rPr lang="nb-NO" dirty="0"/>
              <a:t>Økende kulturelt mangfold </a:t>
            </a:r>
          </a:p>
          <a:p>
            <a:r>
              <a:rPr lang="nb-NO" dirty="0"/>
              <a:t>Bidrar til å fremme et mer inkluderende samfunn</a:t>
            </a:r>
          </a:p>
          <a:p>
            <a:r>
              <a:rPr lang="nb-NO" dirty="0"/>
              <a:t>Flere får eierskap til Hallingdal</a:t>
            </a:r>
          </a:p>
          <a:p>
            <a:r>
              <a:rPr lang="nb-NO" dirty="0"/>
              <a:t>Skaper mer levende og mangfoldig Hallingdal </a:t>
            </a:r>
          </a:p>
          <a:p>
            <a:r>
              <a:rPr lang="nb-NO" dirty="0"/>
              <a:t>Vi oppfordrer til et flerkulturelt utvalg i Hallingdal</a:t>
            </a:r>
          </a:p>
        </p:txBody>
      </p:sp>
      <p:pic>
        <p:nvPicPr>
          <p:cNvPr id="5" name="Bilde 4" descr="Et bilde som inneholder finger, tommel, negl, person&#10;&#10;Automatisk generert beskrivelse">
            <a:extLst>
              <a:ext uri="{FF2B5EF4-FFF2-40B4-BE49-F238E27FC236}">
                <a16:creationId xmlns:a16="http://schemas.microsoft.com/office/drawing/2014/main" id="{3FD89959-3249-E1C1-97B2-4836B0D09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0893" y="1946975"/>
            <a:ext cx="27305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06696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AnalogousFromRegularSeedRightStep">
      <a:dk1>
        <a:srgbClr val="000000"/>
      </a:dk1>
      <a:lt1>
        <a:srgbClr val="FFFFFF"/>
      </a:lt1>
      <a:dk2>
        <a:srgbClr val="3C3522"/>
      </a:dk2>
      <a:lt2>
        <a:srgbClr val="E2E8E7"/>
      </a:lt2>
      <a:accent1>
        <a:srgbClr val="E62A3E"/>
      </a:accent1>
      <a:accent2>
        <a:srgbClr val="D45218"/>
      </a:accent2>
      <a:accent3>
        <a:srgbClr val="CA9D25"/>
      </a:accent3>
      <a:accent4>
        <a:srgbClr val="97AD13"/>
      </a:accent4>
      <a:accent5>
        <a:srgbClr val="64B821"/>
      </a:accent5>
      <a:accent6>
        <a:srgbClr val="19BD15"/>
      </a:accent6>
      <a:hlink>
        <a:srgbClr val="309287"/>
      </a:hlink>
      <a:folHlink>
        <a:srgbClr val="7F7F7F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202</Words>
  <Application>Microsoft Macintosh PowerPoint</Application>
  <PresentationFormat>Widescreen</PresentationFormat>
  <Paragraphs>37</Paragraphs>
  <Slides>6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Goudy Old Style</vt:lpstr>
      <vt:lpstr>Univers Light</vt:lpstr>
      <vt:lpstr>PoiseVTI</vt:lpstr>
      <vt:lpstr>Buskerud flerkulturelt utvalg</vt:lpstr>
      <vt:lpstr>formål</vt:lpstr>
      <vt:lpstr>Et rådgivende organ</vt:lpstr>
      <vt:lpstr>Våre oppgaver</vt:lpstr>
      <vt:lpstr>erfaringer fra viken</vt:lpstr>
      <vt:lpstr>Hallingdal flerkulturelt utvalg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Buskerud flerkulturelt utvalg</dc:title>
  <dc:creator>Lirigzona Berisha</dc:creator>
  <cp:lastModifiedBy>Lirigzona Berisha</cp:lastModifiedBy>
  <cp:revision>2</cp:revision>
  <dcterms:created xsi:type="dcterms:W3CDTF">2024-02-15T23:37:19Z</dcterms:created>
  <dcterms:modified xsi:type="dcterms:W3CDTF">2024-02-16T00:40:11Z</dcterms:modified>
</cp:coreProperties>
</file>