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11"/>
    <p:restoredTop sz="88218"/>
  </p:normalViewPr>
  <p:slideViewPr>
    <p:cSldViewPr snapToGrid="0">
      <p:cViewPr varScale="1">
        <p:scale>
          <a:sx n="103" d="100"/>
          <a:sy n="103" d="100"/>
        </p:scale>
        <p:origin x="2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3E5FC-6BBF-5340-BEE4-890C78FF3C8C}" type="datetimeFigureOut">
              <a:rPr lang="nb-NO" smtClean="0"/>
              <a:t>16.02.2024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2E4D7-4DE9-464E-9FDE-D1AEDB1B40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5313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12E4D7-4DE9-464E-9FDE-D1AEDB1B40F4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0531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Består av </a:t>
            </a:r>
          </a:p>
          <a:p>
            <a:r>
              <a:rPr lang="nb-NO" dirty="0"/>
              <a:t>- 7 medlemmer fremmet av frivillige organisasjoner </a:t>
            </a:r>
          </a:p>
          <a:p>
            <a:r>
              <a:rPr lang="nb-NO" dirty="0"/>
              <a:t>- 2 medlemmer fra fylkestinget </a:t>
            </a:r>
          </a:p>
          <a:p>
            <a:endParaRPr lang="nb-NO" dirty="0"/>
          </a:p>
          <a:p>
            <a:r>
              <a:rPr lang="nb-NO" dirty="0" err="1"/>
              <a:t>Bijan</a:t>
            </a:r>
            <a:r>
              <a:rPr lang="nb-NO" dirty="0"/>
              <a:t> som leder </a:t>
            </a:r>
          </a:p>
          <a:p>
            <a:r>
              <a:rPr lang="nb-NO" dirty="0" err="1"/>
              <a:t>Tabassom</a:t>
            </a:r>
            <a:r>
              <a:rPr lang="nb-NO" dirty="0"/>
              <a:t> som nestleder</a:t>
            </a:r>
          </a:p>
          <a:p>
            <a:endParaRPr lang="nb-NO" dirty="0"/>
          </a:p>
          <a:p>
            <a:r>
              <a:rPr lang="nb-NO" dirty="0"/>
              <a:t>Skal være bredt sammensatt og bestå av personer med ulik erfaring og kompetanse, alder, kjønn, geografi og bakgrunn.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12E4D7-4DE9-464E-9FDE-D1AEDB1B40F4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8386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12E4D7-4DE9-464E-9FDE-D1AEDB1B40F4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2422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- godt samarbeid på tvers av </a:t>
            </a:r>
            <a:r>
              <a:rPr lang="nb-NO" dirty="0" err="1"/>
              <a:t>østfold</a:t>
            </a:r>
            <a:r>
              <a:rPr lang="nb-NO" dirty="0"/>
              <a:t>, </a:t>
            </a:r>
            <a:r>
              <a:rPr lang="nb-NO" dirty="0" err="1"/>
              <a:t>buskerud</a:t>
            </a:r>
            <a:r>
              <a:rPr lang="nb-NO" dirty="0"/>
              <a:t>, </a:t>
            </a:r>
            <a:r>
              <a:rPr lang="nb-NO" dirty="0" err="1"/>
              <a:t>akerhus</a:t>
            </a:r>
            <a:r>
              <a:rPr lang="nb-NO" dirty="0"/>
              <a:t> – derfor opprettet nytt utvalg i alle fylker</a:t>
            </a:r>
          </a:p>
          <a:p>
            <a:r>
              <a:rPr lang="nb-NO" dirty="0"/>
              <a:t>- Dagsseminar 02.06.23 </a:t>
            </a:r>
          </a:p>
          <a:p>
            <a:r>
              <a:rPr lang="nb-NO" dirty="0"/>
              <a:t>- viktig med dialog,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12E4D7-4DE9-464E-9FDE-D1AEDB1B40F4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1583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12E4D7-4DE9-464E-9FDE-D1AEDB1B40F4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7743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12BED07-6713-92AA-40AF-AE58F4F83C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4701464"/>
            <a:ext cx="8952782" cy="1204036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9EF77-BF49-E4C1-0FC7-563354777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D5853-25AA-1C3D-EAD2-496674792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F0DAD-5850-CAAE-CD25-4D6DDDFF3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4851B1-0B20-9549-0D70-886AA9D045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952500"/>
            <a:ext cx="8952781" cy="3748824"/>
          </a:xfrm>
          <a:noFill/>
        </p:spPr>
        <p:txBody>
          <a:bodyPr anchor="b">
            <a:normAutofit/>
          </a:bodyPr>
          <a:lstStyle>
            <a:lvl1pPr algn="l">
              <a:defRPr sz="3200" spc="53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7753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2C3AB-851A-0D2F-B3AE-5B161CFFC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89FD6B-3621-3904-7878-A2825C692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08AE9-D8ED-ED5D-D7B0-A43811777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EF98B-AC81-D122-3D05-9C4E2FE42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FB543-B138-6627-3714-12105D172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18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3DE16D-F1A0-DDB5-A98C-A9055C93D9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88334" y="952499"/>
            <a:ext cx="2051165" cy="4953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8A548F-8DA7-C53C-1BFE-7C720CB20F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52500" y="952499"/>
            <a:ext cx="8235834" cy="49530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EA2C8-1C90-25D0-8B0A-30B73CFD3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FF1A4-0404-DA2D-1EA4-828091C0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57155-0F4A-F7B7-C4A8-755572E98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714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48F26-B5E3-8A90-51FC-8520D1D73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A4D95-10F3-6212-8302-5610C43E3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81BE7-A53D-441E-0393-0E59412C9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F10F0-B23F-BF4B-DB66-9BCF734DB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5DDEC-13A7-D988-D082-03076F80F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76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80CFA-45ED-71B0-EE3E-CCE6D5C19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618211"/>
            <a:ext cx="8412190" cy="3944389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7BECA-A01D-7D7A-F2A6-891EC9D22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908858"/>
            <a:ext cx="8412192" cy="676102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16478-6FAF-D420-0B87-6EABB81E8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4289B-CB0D-8AFC-7C02-F755C0DCC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971E4-8A9E-2A30-D7FE-B3505124B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70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7F941-C3A7-545F-8046-C7A9AC803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D4277-CFAE-EEF6-3346-61F06D5A39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5401" y="2260121"/>
            <a:ext cx="4350026" cy="36568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543384-699D-84FC-C8B5-7BDE49BB44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46574" y="2260120"/>
            <a:ext cx="4350025" cy="365688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A49386-AFC8-03DA-4563-07B0A0119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2/16/24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ED60A-7704-31D9-7D4D-65C635EDF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6927DA-3B5E-13B8-0BA8-5DCFF001E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6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7B55A-280B-BDCB-F966-8578DDE74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966788"/>
            <a:ext cx="10059988" cy="105178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6EA03-7008-14AB-547B-E66EA4EC9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2018581"/>
            <a:ext cx="4350027" cy="544003"/>
          </a:xfrm>
        </p:spPr>
        <p:txBody>
          <a:bodyPr anchor="b"/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629F56-D2C8-71FE-FA59-002819D51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95400" y="2774756"/>
            <a:ext cx="4350027" cy="31507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2524D2-CA8D-75F3-D089-C2F0E20D47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6572" y="2018581"/>
            <a:ext cx="4350028" cy="544003"/>
          </a:xfrm>
        </p:spPr>
        <p:txBody>
          <a:bodyPr anchor="b"/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9B0E3-5AE5-0516-27BF-9F246137F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46572" y="2774756"/>
            <a:ext cx="4350028" cy="315079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B319A7-6048-4735-B2AC-6D6043F14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2/16/24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15F875-F23E-D0D2-9115-CD494FDA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B4F88F-F488-D9D5-CF99-AA1750AAF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5094593-EFC2-EEEF-74CD-BD00F4132A94}"/>
              </a:ext>
            </a:extLst>
          </p:cNvPr>
          <p:cNvCxnSpPr>
            <a:cxnSpLocks/>
          </p:cNvCxnSpPr>
          <p:nvPr/>
        </p:nvCxnSpPr>
        <p:spPr>
          <a:xfrm>
            <a:off x="6657975" y="2625552"/>
            <a:ext cx="42386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F851F6D-436C-FA47-8CD1-2C10E735764A}"/>
              </a:ext>
            </a:extLst>
          </p:cNvPr>
          <p:cNvCxnSpPr>
            <a:cxnSpLocks/>
          </p:cNvCxnSpPr>
          <p:nvPr/>
        </p:nvCxnSpPr>
        <p:spPr>
          <a:xfrm>
            <a:off x="1403684" y="2625552"/>
            <a:ext cx="42417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3484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91B86-9261-4E82-EF65-30F78154E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3A5E84-E43B-20AE-E80D-47CB0B07B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2/16/24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FF5797-14F1-9FEB-247C-0E325AF74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B5D7AF-1489-8F93-4828-0AE784B8B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53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6CAF1C-8901-AE05-E52C-D5B959410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2/16/24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CD4F90-2973-4FE2-6C2C-5C2AC5C5A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50414B-A7EC-0C14-EFD2-29C5582CC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0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378C7-A764-C5E4-A6A4-DC5B1B353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484" y="1306484"/>
            <a:ext cx="3932237" cy="2122516"/>
          </a:xfrm>
        </p:spPr>
        <p:txBody>
          <a:bodyPr anchor="t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FE178-4B5D-413B-6583-AB81E8D04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12026"/>
            <a:ext cx="5143500" cy="456565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B92F6D-71AB-9630-9DBE-46041C50C7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06484" y="3428999"/>
            <a:ext cx="3932237" cy="2133601"/>
          </a:xfrm>
        </p:spPr>
        <p:txBody>
          <a:bodyPr anchor="b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FEAAD1-C919-6E2E-32D2-E199025FB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2/16/24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88B5D8-E15B-BE38-2A89-BD0F02E1A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7ECC26-B78C-4CBD-6883-97E80D3E5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14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04EAA-30F7-390A-C77C-2E5BD8218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484" y="1307185"/>
            <a:ext cx="3932237" cy="2121813"/>
          </a:xfrm>
        </p:spPr>
        <p:txBody>
          <a:bodyPr anchor="t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3A1C34-81AC-D534-67B1-427212289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57702" y="1307186"/>
            <a:ext cx="5038898" cy="459831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E1012D-3524-26C6-64C1-8CE6E7A9A2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06484" y="3428999"/>
            <a:ext cx="3932237" cy="2133601"/>
          </a:xfrm>
        </p:spPr>
        <p:txBody>
          <a:bodyPr anchor="b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8FA6D7-1BE0-F14D-A2F7-4836180B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2/16/24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56B5AC-3F20-FDC1-D579-7C4C6B4ED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074ACA-1D54-81FA-70B1-31AB3011B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1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792104-6F24-CD50-F55E-22A55084D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842963"/>
            <a:ext cx="9601200" cy="1309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1059CB-D00E-398D-E4D9-59792FC40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2262188"/>
            <a:ext cx="9601200" cy="3643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FBC38-D897-7CBE-AC89-A95A2222D7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7726" y="6199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5DBDDF98-C922-483F-97E9-3E76B0201B42}" type="datetimeFigureOut">
              <a:rPr lang="en-US" smtClean="0"/>
              <a:pPr/>
              <a:t>2/16/24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28008-2A03-D518-4A75-30816EB0D1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86625" y="6199188"/>
            <a:ext cx="34099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91D49-2BD8-1C36-B43A-CF2F917776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28107" y="6199188"/>
            <a:ext cx="619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1B8B3671-A306-4A69-8480-FA9BE83924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5" r:id="rId6"/>
    <p:sldLayoutId id="2147483680" r:id="rId7"/>
    <p:sldLayoutId id="2147483681" r:id="rId8"/>
    <p:sldLayoutId id="2147483682" r:id="rId9"/>
    <p:sldLayoutId id="2147483684" r:id="rId10"/>
    <p:sldLayoutId id="2147483683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kern="1200" cap="all" spc="5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75488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94944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23FB3B-24E7-5304-70D8-3CA402902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7081EE3-B6BE-9584-F5AF-E5F6484DA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A2F783-5447-E707-4CC4-BCA97BBF83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6956" b="8774"/>
          <a:stretch/>
        </p:blipFill>
        <p:spPr>
          <a:xfrm>
            <a:off x="-149" y="-5291"/>
            <a:ext cx="12192001" cy="6858000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711BF64-C99B-2F90-ADA1-0C08F9BE8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2500" y="952500"/>
            <a:ext cx="10287000" cy="4953000"/>
          </a:xfrm>
          <a:custGeom>
            <a:avLst/>
            <a:gdLst>
              <a:gd name="connsiteX0" fmla="*/ 0 w 9985794"/>
              <a:gd name="connsiteY0" fmla="*/ 0 h 4920343"/>
              <a:gd name="connsiteX1" fmla="*/ 9985794 w 9985794"/>
              <a:gd name="connsiteY1" fmla="*/ 0 h 4920343"/>
              <a:gd name="connsiteX2" fmla="*/ 9985794 w 9985794"/>
              <a:gd name="connsiteY2" fmla="*/ 4920343 h 4920343"/>
              <a:gd name="connsiteX3" fmla="*/ 0 w 9985794"/>
              <a:gd name="connsiteY3" fmla="*/ 4920343 h 4920343"/>
              <a:gd name="connsiteX4" fmla="*/ 0 w 9985794"/>
              <a:gd name="connsiteY4" fmla="*/ 4119525 h 4920343"/>
              <a:gd name="connsiteX5" fmla="*/ 4905554 w 9985794"/>
              <a:gd name="connsiteY5" fmla="*/ 4119525 h 4920343"/>
              <a:gd name="connsiteX6" fmla="*/ 4905554 w 9985794"/>
              <a:gd name="connsiteY6" fmla="*/ 1451087 h 4920343"/>
              <a:gd name="connsiteX7" fmla="*/ 0 w 9985794"/>
              <a:gd name="connsiteY7" fmla="*/ 1451087 h 4920343"/>
              <a:gd name="connsiteX0" fmla="*/ 4905554 w 9985794"/>
              <a:gd name="connsiteY0" fmla="*/ 4119525 h 4920343"/>
              <a:gd name="connsiteX1" fmla="*/ 4905554 w 9985794"/>
              <a:gd name="connsiteY1" fmla="*/ 1451087 h 4920343"/>
              <a:gd name="connsiteX2" fmla="*/ 0 w 9985794"/>
              <a:gd name="connsiteY2" fmla="*/ 1451087 h 4920343"/>
              <a:gd name="connsiteX3" fmla="*/ 0 w 9985794"/>
              <a:gd name="connsiteY3" fmla="*/ 0 h 4920343"/>
              <a:gd name="connsiteX4" fmla="*/ 9985794 w 9985794"/>
              <a:gd name="connsiteY4" fmla="*/ 0 h 4920343"/>
              <a:gd name="connsiteX5" fmla="*/ 9985794 w 9985794"/>
              <a:gd name="connsiteY5" fmla="*/ 4920343 h 4920343"/>
              <a:gd name="connsiteX6" fmla="*/ 0 w 9985794"/>
              <a:gd name="connsiteY6" fmla="*/ 4920343 h 4920343"/>
              <a:gd name="connsiteX7" fmla="*/ 0 w 9985794"/>
              <a:gd name="connsiteY7" fmla="*/ 4119525 h 4920343"/>
              <a:gd name="connsiteX8" fmla="*/ 4996994 w 9985794"/>
              <a:gd name="connsiteY8" fmla="*/ 4210965 h 4920343"/>
              <a:gd name="connsiteX0" fmla="*/ 4905554 w 9985794"/>
              <a:gd name="connsiteY0" fmla="*/ 4119525 h 4920343"/>
              <a:gd name="connsiteX1" fmla="*/ 4905554 w 9985794"/>
              <a:gd name="connsiteY1" fmla="*/ 1451087 h 4920343"/>
              <a:gd name="connsiteX2" fmla="*/ 0 w 9985794"/>
              <a:gd name="connsiteY2" fmla="*/ 1451087 h 4920343"/>
              <a:gd name="connsiteX3" fmla="*/ 0 w 9985794"/>
              <a:gd name="connsiteY3" fmla="*/ 0 h 4920343"/>
              <a:gd name="connsiteX4" fmla="*/ 9985794 w 9985794"/>
              <a:gd name="connsiteY4" fmla="*/ 0 h 4920343"/>
              <a:gd name="connsiteX5" fmla="*/ 9985794 w 9985794"/>
              <a:gd name="connsiteY5" fmla="*/ 4920343 h 4920343"/>
              <a:gd name="connsiteX6" fmla="*/ 0 w 9985794"/>
              <a:gd name="connsiteY6" fmla="*/ 4920343 h 4920343"/>
              <a:gd name="connsiteX7" fmla="*/ 0 w 9985794"/>
              <a:gd name="connsiteY7" fmla="*/ 4119525 h 4920343"/>
              <a:gd name="connsiteX0" fmla="*/ 4905554 w 9985794"/>
              <a:gd name="connsiteY0" fmla="*/ 1451087 h 4920343"/>
              <a:gd name="connsiteX1" fmla="*/ 0 w 9985794"/>
              <a:gd name="connsiteY1" fmla="*/ 1451087 h 4920343"/>
              <a:gd name="connsiteX2" fmla="*/ 0 w 9985794"/>
              <a:gd name="connsiteY2" fmla="*/ 0 h 4920343"/>
              <a:gd name="connsiteX3" fmla="*/ 9985794 w 9985794"/>
              <a:gd name="connsiteY3" fmla="*/ 0 h 4920343"/>
              <a:gd name="connsiteX4" fmla="*/ 9985794 w 9985794"/>
              <a:gd name="connsiteY4" fmla="*/ 4920343 h 4920343"/>
              <a:gd name="connsiteX5" fmla="*/ 0 w 9985794"/>
              <a:gd name="connsiteY5" fmla="*/ 4920343 h 4920343"/>
              <a:gd name="connsiteX6" fmla="*/ 0 w 9985794"/>
              <a:gd name="connsiteY6" fmla="*/ 4119525 h 4920343"/>
              <a:gd name="connsiteX0" fmla="*/ 0 w 9985794"/>
              <a:gd name="connsiteY0" fmla="*/ 1451087 h 4920343"/>
              <a:gd name="connsiteX1" fmla="*/ 0 w 9985794"/>
              <a:gd name="connsiteY1" fmla="*/ 0 h 4920343"/>
              <a:gd name="connsiteX2" fmla="*/ 9985794 w 9985794"/>
              <a:gd name="connsiteY2" fmla="*/ 0 h 4920343"/>
              <a:gd name="connsiteX3" fmla="*/ 9985794 w 9985794"/>
              <a:gd name="connsiteY3" fmla="*/ 4920343 h 4920343"/>
              <a:gd name="connsiteX4" fmla="*/ 0 w 9985794"/>
              <a:gd name="connsiteY4" fmla="*/ 4920343 h 4920343"/>
              <a:gd name="connsiteX5" fmla="*/ 0 w 9985794"/>
              <a:gd name="connsiteY5" fmla="*/ 4119525 h 4920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85794" h="4920343">
                <a:moveTo>
                  <a:pt x="0" y="1451087"/>
                </a:moveTo>
                <a:lnTo>
                  <a:pt x="0" y="0"/>
                </a:lnTo>
                <a:lnTo>
                  <a:pt x="9985794" y="0"/>
                </a:lnTo>
                <a:lnTo>
                  <a:pt x="9985794" y="4920343"/>
                </a:lnTo>
                <a:lnTo>
                  <a:pt x="0" y="4920343"/>
                </a:lnTo>
                <a:lnTo>
                  <a:pt x="0" y="4119525"/>
                </a:lnTo>
              </a:path>
            </a:pathLst>
          </a:cu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C11CAC05-6BE3-8548-49AC-8FB87747BC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6882" y="2398143"/>
            <a:ext cx="5143500" cy="2116348"/>
          </a:xfrm>
          <a:noFill/>
        </p:spPr>
        <p:txBody>
          <a:bodyPr anchor="b">
            <a:normAutofit/>
          </a:bodyPr>
          <a:lstStyle/>
          <a:p>
            <a:r>
              <a:rPr lang="nb-NO" dirty="0">
                <a:solidFill>
                  <a:srgbClr val="FFFFFF"/>
                </a:solidFill>
              </a:rPr>
              <a:t>Buskerud flerkulturelt utvalg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4C7006F-D0C3-3BC8-BD4B-160BE8A500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6882" y="4514492"/>
            <a:ext cx="4709518" cy="753372"/>
          </a:xfrm>
          <a:noFill/>
        </p:spPr>
        <p:txBody>
          <a:bodyPr anchor="t">
            <a:normAutofit/>
          </a:bodyPr>
          <a:lstStyle/>
          <a:p>
            <a:endParaRPr lang="nb-NO">
              <a:solidFill>
                <a:srgbClr val="FFFFFF"/>
              </a:solidFill>
            </a:endParaRPr>
          </a:p>
        </p:txBody>
      </p:sp>
      <p:pic>
        <p:nvPicPr>
          <p:cNvPr id="6" name="Bilde 5" descr="Et bilde som inneholder clip art, silhuett&#10;&#10;Automatisk generert beskrivelse">
            <a:extLst>
              <a:ext uri="{FF2B5EF4-FFF2-40B4-BE49-F238E27FC236}">
                <a16:creationId xmlns:a16="http://schemas.microsoft.com/office/drawing/2014/main" id="{615D0966-4FB4-2FD8-830C-5DBE26DB6A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0760" y="2338217"/>
            <a:ext cx="2524379" cy="2929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264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BC3344C-D40F-716A-6982-C6C11BE69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formål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9C332C9-52B6-D269-6A11-0C8AE72BB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  <a:p>
            <a:r>
              <a:rPr lang="nb-NO" dirty="0"/>
              <a:t>Bidra til å sikre Buskeruds flerkulturelle befolkning en medvirkning som gjelder de.</a:t>
            </a:r>
          </a:p>
          <a:p>
            <a:r>
              <a:rPr lang="nb-NO" dirty="0"/>
              <a:t>Et mellomledd mellom den flerkulturelle befolkningen i Buskerud, politikere og andre.</a:t>
            </a:r>
          </a:p>
          <a:p>
            <a:r>
              <a:rPr lang="nb-NO" dirty="0"/>
              <a:t>Behandler politiske saker som vedrører oss.</a:t>
            </a:r>
          </a:p>
          <a:p>
            <a:r>
              <a:rPr lang="nb-NO" dirty="0"/>
              <a:t>Likeverdige offentlige tjenester, integrering, opplæring og utdanning, kompetanse og nettverk</a:t>
            </a:r>
          </a:p>
        </p:txBody>
      </p:sp>
    </p:spTree>
    <p:extLst>
      <p:ext uri="{BB962C8B-B14F-4D97-AF65-F5344CB8AC3E}">
        <p14:creationId xmlns:p14="http://schemas.microsoft.com/office/powerpoint/2010/main" val="718289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447E3AC-5AF6-F18A-B3DB-28B87A0DD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Et rådgivende organ</a:t>
            </a:r>
          </a:p>
        </p:txBody>
      </p:sp>
      <p:pic>
        <p:nvPicPr>
          <p:cNvPr id="6" name="Plassholder for innhold 5" descr="Et bilde som inneholder klær, person, Menneskeansikt, smil&#10;&#10;Automatisk generert beskrivelse">
            <a:extLst>
              <a:ext uri="{FF2B5EF4-FFF2-40B4-BE49-F238E27FC236}">
                <a16:creationId xmlns:a16="http://schemas.microsoft.com/office/drawing/2014/main" id="{78945171-DA3A-A65A-ACCB-B758A2AB7A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57722" y="2152650"/>
            <a:ext cx="7676556" cy="4324460"/>
          </a:xfrm>
        </p:spPr>
      </p:pic>
    </p:spTree>
    <p:extLst>
      <p:ext uri="{BB962C8B-B14F-4D97-AF65-F5344CB8AC3E}">
        <p14:creationId xmlns:p14="http://schemas.microsoft.com/office/powerpoint/2010/main" val="1283460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7120CF-132C-FDC2-E458-43EBB3D51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Våre oppgaver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00EA19F-28EA-16FE-B0AC-E91294EE5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Sikre en bred, åpen og tilgjengelig medvirkning i alle saker som berører flerkulturelle</a:t>
            </a:r>
          </a:p>
          <a:p>
            <a:r>
              <a:rPr lang="nb-NO" dirty="0"/>
              <a:t>Delta i saksbehandling, planprosesser m.m. </a:t>
            </a:r>
          </a:p>
          <a:p>
            <a:r>
              <a:rPr lang="nb-NO" dirty="0"/>
              <a:t>Kan på eget initiativ ta opp og utrede saker</a:t>
            </a:r>
          </a:p>
          <a:p>
            <a:r>
              <a:rPr lang="nb-NO" dirty="0"/>
              <a:t>Informasjonsarbeid </a:t>
            </a:r>
          </a:p>
          <a:p>
            <a:r>
              <a:rPr lang="nb-NO" dirty="0"/>
              <a:t>Være synlige i media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94835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735658-270A-8D75-091E-AFB444A3D6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bstrakt, uskarpt offentlig bibliotek med bokhyller">
            <a:extLst>
              <a:ext uri="{FF2B5EF4-FFF2-40B4-BE49-F238E27FC236}">
                <a16:creationId xmlns:a16="http://schemas.microsoft.com/office/drawing/2014/main" id="{C3A1EC16-5E05-F826-C3EF-FE18E837D34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t="1310" b="1442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385C18C-C6E1-BF2C-1367-FB73BE5018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85763" y="-385762"/>
            <a:ext cx="6857999" cy="7629524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56000"/>
                </a:srgbClr>
              </a:gs>
              <a:gs pos="100000">
                <a:srgbClr val="000000">
                  <a:alpha val="0"/>
                </a:srgbClr>
              </a:gs>
              <a:gs pos="56000">
                <a:srgbClr val="000000">
                  <a:alpha val="37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711BF64-C99B-2F90-ADA1-0C08F9BE8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952500" y="964922"/>
            <a:ext cx="4539955" cy="4943507"/>
          </a:xfrm>
          <a:custGeom>
            <a:avLst/>
            <a:gdLst>
              <a:gd name="connsiteX0" fmla="*/ 0 w 9985794"/>
              <a:gd name="connsiteY0" fmla="*/ 0 h 4920343"/>
              <a:gd name="connsiteX1" fmla="*/ 9985794 w 9985794"/>
              <a:gd name="connsiteY1" fmla="*/ 0 h 4920343"/>
              <a:gd name="connsiteX2" fmla="*/ 9985794 w 9985794"/>
              <a:gd name="connsiteY2" fmla="*/ 4920343 h 4920343"/>
              <a:gd name="connsiteX3" fmla="*/ 0 w 9985794"/>
              <a:gd name="connsiteY3" fmla="*/ 4920343 h 4920343"/>
              <a:gd name="connsiteX4" fmla="*/ 0 w 9985794"/>
              <a:gd name="connsiteY4" fmla="*/ 4119525 h 4920343"/>
              <a:gd name="connsiteX5" fmla="*/ 4905554 w 9985794"/>
              <a:gd name="connsiteY5" fmla="*/ 4119525 h 4920343"/>
              <a:gd name="connsiteX6" fmla="*/ 4905554 w 9985794"/>
              <a:gd name="connsiteY6" fmla="*/ 1451087 h 4920343"/>
              <a:gd name="connsiteX7" fmla="*/ 0 w 9985794"/>
              <a:gd name="connsiteY7" fmla="*/ 1451087 h 4920343"/>
              <a:gd name="connsiteX0" fmla="*/ 4905554 w 9985794"/>
              <a:gd name="connsiteY0" fmla="*/ 4119525 h 4920343"/>
              <a:gd name="connsiteX1" fmla="*/ 4905554 w 9985794"/>
              <a:gd name="connsiteY1" fmla="*/ 1451087 h 4920343"/>
              <a:gd name="connsiteX2" fmla="*/ 0 w 9985794"/>
              <a:gd name="connsiteY2" fmla="*/ 1451087 h 4920343"/>
              <a:gd name="connsiteX3" fmla="*/ 0 w 9985794"/>
              <a:gd name="connsiteY3" fmla="*/ 0 h 4920343"/>
              <a:gd name="connsiteX4" fmla="*/ 9985794 w 9985794"/>
              <a:gd name="connsiteY4" fmla="*/ 0 h 4920343"/>
              <a:gd name="connsiteX5" fmla="*/ 9985794 w 9985794"/>
              <a:gd name="connsiteY5" fmla="*/ 4920343 h 4920343"/>
              <a:gd name="connsiteX6" fmla="*/ 0 w 9985794"/>
              <a:gd name="connsiteY6" fmla="*/ 4920343 h 4920343"/>
              <a:gd name="connsiteX7" fmla="*/ 0 w 9985794"/>
              <a:gd name="connsiteY7" fmla="*/ 4119525 h 4920343"/>
              <a:gd name="connsiteX8" fmla="*/ 4996994 w 9985794"/>
              <a:gd name="connsiteY8" fmla="*/ 4210965 h 4920343"/>
              <a:gd name="connsiteX0" fmla="*/ 4905554 w 9985794"/>
              <a:gd name="connsiteY0" fmla="*/ 4119525 h 4920343"/>
              <a:gd name="connsiteX1" fmla="*/ 4905554 w 9985794"/>
              <a:gd name="connsiteY1" fmla="*/ 1451087 h 4920343"/>
              <a:gd name="connsiteX2" fmla="*/ 0 w 9985794"/>
              <a:gd name="connsiteY2" fmla="*/ 1451087 h 4920343"/>
              <a:gd name="connsiteX3" fmla="*/ 0 w 9985794"/>
              <a:gd name="connsiteY3" fmla="*/ 0 h 4920343"/>
              <a:gd name="connsiteX4" fmla="*/ 9985794 w 9985794"/>
              <a:gd name="connsiteY4" fmla="*/ 0 h 4920343"/>
              <a:gd name="connsiteX5" fmla="*/ 9985794 w 9985794"/>
              <a:gd name="connsiteY5" fmla="*/ 4920343 h 4920343"/>
              <a:gd name="connsiteX6" fmla="*/ 0 w 9985794"/>
              <a:gd name="connsiteY6" fmla="*/ 4920343 h 4920343"/>
              <a:gd name="connsiteX7" fmla="*/ 0 w 9985794"/>
              <a:gd name="connsiteY7" fmla="*/ 4119525 h 4920343"/>
              <a:gd name="connsiteX0" fmla="*/ 4905554 w 9985794"/>
              <a:gd name="connsiteY0" fmla="*/ 1451087 h 4920343"/>
              <a:gd name="connsiteX1" fmla="*/ 0 w 9985794"/>
              <a:gd name="connsiteY1" fmla="*/ 1451087 h 4920343"/>
              <a:gd name="connsiteX2" fmla="*/ 0 w 9985794"/>
              <a:gd name="connsiteY2" fmla="*/ 0 h 4920343"/>
              <a:gd name="connsiteX3" fmla="*/ 9985794 w 9985794"/>
              <a:gd name="connsiteY3" fmla="*/ 0 h 4920343"/>
              <a:gd name="connsiteX4" fmla="*/ 9985794 w 9985794"/>
              <a:gd name="connsiteY4" fmla="*/ 4920343 h 4920343"/>
              <a:gd name="connsiteX5" fmla="*/ 0 w 9985794"/>
              <a:gd name="connsiteY5" fmla="*/ 4920343 h 4920343"/>
              <a:gd name="connsiteX6" fmla="*/ 0 w 9985794"/>
              <a:gd name="connsiteY6" fmla="*/ 4119525 h 4920343"/>
              <a:gd name="connsiteX0" fmla="*/ 0 w 9985794"/>
              <a:gd name="connsiteY0" fmla="*/ 1451087 h 4920343"/>
              <a:gd name="connsiteX1" fmla="*/ 0 w 9985794"/>
              <a:gd name="connsiteY1" fmla="*/ 0 h 4920343"/>
              <a:gd name="connsiteX2" fmla="*/ 9985794 w 9985794"/>
              <a:gd name="connsiteY2" fmla="*/ 0 h 4920343"/>
              <a:gd name="connsiteX3" fmla="*/ 9985794 w 9985794"/>
              <a:gd name="connsiteY3" fmla="*/ 4920343 h 4920343"/>
              <a:gd name="connsiteX4" fmla="*/ 0 w 9985794"/>
              <a:gd name="connsiteY4" fmla="*/ 4920343 h 4920343"/>
              <a:gd name="connsiteX5" fmla="*/ 0 w 9985794"/>
              <a:gd name="connsiteY5" fmla="*/ 4119525 h 4920343"/>
              <a:gd name="connsiteX0" fmla="*/ 0 w 10019371"/>
              <a:gd name="connsiteY0" fmla="*/ 1655069 h 4920343"/>
              <a:gd name="connsiteX1" fmla="*/ 33577 w 10019371"/>
              <a:gd name="connsiteY1" fmla="*/ 0 h 4920343"/>
              <a:gd name="connsiteX2" fmla="*/ 10019371 w 10019371"/>
              <a:gd name="connsiteY2" fmla="*/ 0 h 4920343"/>
              <a:gd name="connsiteX3" fmla="*/ 10019371 w 10019371"/>
              <a:gd name="connsiteY3" fmla="*/ 4920343 h 4920343"/>
              <a:gd name="connsiteX4" fmla="*/ 33577 w 10019371"/>
              <a:gd name="connsiteY4" fmla="*/ 4920343 h 4920343"/>
              <a:gd name="connsiteX5" fmla="*/ 33577 w 10019371"/>
              <a:gd name="connsiteY5" fmla="*/ 4119525 h 4920343"/>
              <a:gd name="connsiteX0" fmla="*/ 0 w 9991028"/>
              <a:gd name="connsiteY0" fmla="*/ 1645173 h 4920343"/>
              <a:gd name="connsiteX1" fmla="*/ 5234 w 9991028"/>
              <a:gd name="connsiteY1" fmla="*/ 0 h 4920343"/>
              <a:gd name="connsiteX2" fmla="*/ 9991028 w 9991028"/>
              <a:gd name="connsiteY2" fmla="*/ 0 h 4920343"/>
              <a:gd name="connsiteX3" fmla="*/ 9991028 w 9991028"/>
              <a:gd name="connsiteY3" fmla="*/ 4920343 h 4920343"/>
              <a:gd name="connsiteX4" fmla="*/ 5234 w 9991028"/>
              <a:gd name="connsiteY4" fmla="*/ 4920343 h 4920343"/>
              <a:gd name="connsiteX5" fmla="*/ 5234 w 9991028"/>
              <a:gd name="connsiteY5" fmla="*/ 4119525 h 4920343"/>
              <a:gd name="connsiteX0" fmla="*/ 59 w 9986364"/>
              <a:gd name="connsiteY0" fmla="*/ 1639236 h 4920343"/>
              <a:gd name="connsiteX1" fmla="*/ 570 w 9986364"/>
              <a:gd name="connsiteY1" fmla="*/ 0 h 4920343"/>
              <a:gd name="connsiteX2" fmla="*/ 9986364 w 9986364"/>
              <a:gd name="connsiteY2" fmla="*/ 0 h 4920343"/>
              <a:gd name="connsiteX3" fmla="*/ 9986364 w 9986364"/>
              <a:gd name="connsiteY3" fmla="*/ 4920343 h 4920343"/>
              <a:gd name="connsiteX4" fmla="*/ 570 w 9986364"/>
              <a:gd name="connsiteY4" fmla="*/ 4920343 h 4920343"/>
              <a:gd name="connsiteX5" fmla="*/ 570 w 9986364"/>
              <a:gd name="connsiteY5" fmla="*/ 4119525 h 4920343"/>
              <a:gd name="connsiteX0" fmla="*/ 60 w 9986364"/>
              <a:gd name="connsiteY0" fmla="*/ 1847740 h 4920343"/>
              <a:gd name="connsiteX1" fmla="*/ 570 w 9986364"/>
              <a:gd name="connsiteY1" fmla="*/ 0 h 4920343"/>
              <a:gd name="connsiteX2" fmla="*/ 9986364 w 9986364"/>
              <a:gd name="connsiteY2" fmla="*/ 0 h 4920343"/>
              <a:gd name="connsiteX3" fmla="*/ 9986364 w 9986364"/>
              <a:gd name="connsiteY3" fmla="*/ 4920343 h 4920343"/>
              <a:gd name="connsiteX4" fmla="*/ 570 w 9986364"/>
              <a:gd name="connsiteY4" fmla="*/ 4920343 h 4920343"/>
              <a:gd name="connsiteX5" fmla="*/ 570 w 9986364"/>
              <a:gd name="connsiteY5" fmla="*/ 4119525 h 4920343"/>
              <a:gd name="connsiteX0" fmla="*/ 11626 w 9985937"/>
              <a:gd name="connsiteY0" fmla="*/ 1797498 h 4920343"/>
              <a:gd name="connsiteX1" fmla="*/ 143 w 9985937"/>
              <a:gd name="connsiteY1" fmla="*/ 0 h 4920343"/>
              <a:gd name="connsiteX2" fmla="*/ 9985937 w 9985937"/>
              <a:gd name="connsiteY2" fmla="*/ 0 h 4920343"/>
              <a:gd name="connsiteX3" fmla="*/ 9985937 w 9985937"/>
              <a:gd name="connsiteY3" fmla="*/ 4920343 h 4920343"/>
              <a:gd name="connsiteX4" fmla="*/ 143 w 9985937"/>
              <a:gd name="connsiteY4" fmla="*/ 4920343 h 4920343"/>
              <a:gd name="connsiteX5" fmla="*/ 143 w 9985937"/>
              <a:gd name="connsiteY5" fmla="*/ 4119525 h 4920343"/>
              <a:gd name="connsiteX0" fmla="*/ 62 w 9986364"/>
              <a:gd name="connsiteY0" fmla="*/ 1779914 h 4920343"/>
              <a:gd name="connsiteX1" fmla="*/ 570 w 9986364"/>
              <a:gd name="connsiteY1" fmla="*/ 0 h 4920343"/>
              <a:gd name="connsiteX2" fmla="*/ 9986364 w 9986364"/>
              <a:gd name="connsiteY2" fmla="*/ 0 h 4920343"/>
              <a:gd name="connsiteX3" fmla="*/ 9986364 w 9986364"/>
              <a:gd name="connsiteY3" fmla="*/ 4920343 h 4920343"/>
              <a:gd name="connsiteX4" fmla="*/ 570 w 9986364"/>
              <a:gd name="connsiteY4" fmla="*/ 4920343 h 4920343"/>
              <a:gd name="connsiteX5" fmla="*/ 570 w 9986364"/>
              <a:gd name="connsiteY5" fmla="*/ 4119525 h 4920343"/>
              <a:gd name="connsiteX0" fmla="*/ 17584 w 9985899"/>
              <a:gd name="connsiteY0" fmla="*/ 1779914 h 4920343"/>
              <a:gd name="connsiteX1" fmla="*/ 105 w 9985899"/>
              <a:gd name="connsiteY1" fmla="*/ 0 h 4920343"/>
              <a:gd name="connsiteX2" fmla="*/ 9985899 w 9985899"/>
              <a:gd name="connsiteY2" fmla="*/ 0 h 4920343"/>
              <a:gd name="connsiteX3" fmla="*/ 9985899 w 9985899"/>
              <a:gd name="connsiteY3" fmla="*/ 4920343 h 4920343"/>
              <a:gd name="connsiteX4" fmla="*/ 105 w 9985899"/>
              <a:gd name="connsiteY4" fmla="*/ 4920343 h 4920343"/>
              <a:gd name="connsiteX5" fmla="*/ 105 w 9985899"/>
              <a:gd name="connsiteY5" fmla="*/ 4119525 h 4920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85899" h="4920343">
                <a:moveTo>
                  <a:pt x="17584" y="1779914"/>
                </a:moveTo>
                <a:cubicBezTo>
                  <a:pt x="19329" y="1231523"/>
                  <a:pt x="-1640" y="548391"/>
                  <a:pt x="105" y="0"/>
                </a:cubicBezTo>
                <a:lnTo>
                  <a:pt x="9985899" y="0"/>
                </a:lnTo>
                <a:lnTo>
                  <a:pt x="9985899" y="4920343"/>
                </a:lnTo>
                <a:lnTo>
                  <a:pt x="105" y="4920343"/>
                </a:lnTo>
                <a:lnTo>
                  <a:pt x="105" y="4119525"/>
                </a:lnTo>
              </a:path>
            </a:pathLst>
          </a:cu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BDC6F26B-567B-023E-CB81-C57C29D97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620" y="1862182"/>
            <a:ext cx="3931090" cy="2155419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spc="530">
                <a:solidFill>
                  <a:srgbClr val="FFFFFF"/>
                </a:solidFill>
              </a:rPr>
              <a:t>erfaringer fra viken</a:t>
            </a:r>
          </a:p>
        </p:txBody>
      </p:sp>
      <p:pic>
        <p:nvPicPr>
          <p:cNvPr id="8" name="Bilde 7" descr="Et bilde som inneholder klær, person, mann, sko&#10;&#10;Automatisk generert beskrivelse">
            <a:extLst>
              <a:ext uri="{FF2B5EF4-FFF2-40B4-BE49-F238E27FC236}">
                <a16:creationId xmlns:a16="http://schemas.microsoft.com/office/drawing/2014/main" id="{67C2DF56-D240-125F-7DC5-84863BACD1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464731"/>
            <a:ext cx="5604479" cy="419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495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5428BF-050D-FC64-16A3-E44437341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Hallingdal flerkulturelt utvalg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FC56E64-7610-99E7-8D3C-0AF408437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525660"/>
            <a:ext cx="9601200" cy="3643312"/>
          </a:xfrm>
        </p:spPr>
        <p:txBody>
          <a:bodyPr/>
          <a:lstStyle/>
          <a:p>
            <a:r>
              <a:rPr lang="nb-NO" dirty="0"/>
              <a:t>Økende kulturelt mangfold </a:t>
            </a:r>
          </a:p>
          <a:p>
            <a:r>
              <a:rPr lang="nb-NO" dirty="0"/>
              <a:t>Bidrar til å fremme et mer inkluderende samfunn</a:t>
            </a:r>
          </a:p>
          <a:p>
            <a:r>
              <a:rPr lang="nb-NO" dirty="0"/>
              <a:t>Flere får eierskap til Hallingdal</a:t>
            </a:r>
          </a:p>
          <a:p>
            <a:r>
              <a:rPr lang="nb-NO" dirty="0"/>
              <a:t>Skaper mer levende og mangfoldig Hallingdal </a:t>
            </a:r>
          </a:p>
          <a:p>
            <a:r>
              <a:rPr lang="nb-NO" dirty="0"/>
              <a:t>Vi oppfordrer til et flerkulturelt utvalg i Hallingdal</a:t>
            </a:r>
          </a:p>
        </p:txBody>
      </p:sp>
      <p:pic>
        <p:nvPicPr>
          <p:cNvPr id="5" name="Bilde 4" descr="Et bilde som inneholder finger, tommel, negl, person&#10;&#10;Automatisk generert beskrivelse">
            <a:extLst>
              <a:ext uri="{FF2B5EF4-FFF2-40B4-BE49-F238E27FC236}">
                <a16:creationId xmlns:a16="http://schemas.microsoft.com/office/drawing/2014/main" id="{3FD89959-3249-E1C1-97B2-4836B0D09C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0893" y="1946975"/>
            <a:ext cx="27305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506696"/>
      </p:ext>
    </p:extLst>
  </p:cSld>
  <p:clrMapOvr>
    <a:masterClrMapping/>
  </p:clrMapOvr>
</p:sld>
</file>

<file path=ppt/theme/theme1.xml><?xml version="1.0" encoding="utf-8"?>
<a:theme xmlns:a="http://schemas.openxmlformats.org/drawingml/2006/main" name="PoiseVTI">
  <a:themeElements>
    <a:clrScheme name="AnalogousFromRegularSeedRightStep">
      <a:dk1>
        <a:srgbClr val="000000"/>
      </a:dk1>
      <a:lt1>
        <a:srgbClr val="FFFFFF"/>
      </a:lt1>
      <a:dk2>
        <a:srgbClr val="3C3522"/>
      </a:dk2>
      <a:lt2>
        <a:srgbClr val="E2E8E7"/>
      </a:lt2>
      <a:accent1>
        <a:srgbClr val="E62A3E"/>
      </a:accent1>
      <a:accent2>
        <a:srgbClr val="D45218"/>
      </a:accent2>
      <a:accent3>
        <a:srgbClr val="CA9D25"/>
      </a:accent3>
      <a:accent4>
        <a:srgbClr val="97AD13"/>
      </a:accent4>
      <a:accent5>
        <a:srgbClr val="64B821"/>
      </a:accent5>
      <a:accent6>
        <a:srgbClr val="19BD15"/>
      </a:accent6>
      <a:hlink>
        <a:srgbClr val="309287"/>
      </a:hlink>
      <a:folHlink>
        <a:srgbClr val="7F7F7F"/>
      </a:folHlink>
    </a:clrScheme>
    <a:fontScheme name="Goudy Univers">
      <a:majorFont>
        <a:latin typeface="Goudy Old Style"/>
        <a:ea typeface=""/>
        <a:cs typeface=""/>
      </a:majorFont>
      <a:minorFont>
        <a:latin typeface="Univer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iseVTI" id="{9843863B-6720-4231-BFE7-E604B355382A}" vid="{6C5B2780-C73E-445D-98DA-9D2BCD78971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202</Words>
  <Application>Microsoft Macintosh PowerPoint</Application>
  <PresentationFormat>Widescreen</PresentationFormat>
  <Paragraphs>37</Paragraphs>
  <Slides>6</Slides>
  <Notes>5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1" baseType="lpstr">
      <vt:lpstr>Arial</vt:lpstr>
      <vt:lpstr>Calibri</vt:lpstr>
      <vt:lpstr>Goudy Old Style</vt:lpstr>
      <vt:lpstr>Univers Light</vt:lpstr>
      <vt:lpstr>PoiseVTI</vt:lpstr>
      <vt:lpstr>Buskerud flerkulturelt utvalg</vt:lpstr>
      <vt:lpstr>formål</vt:lpstr>
      <vt:lpstr>Et rådgivende organ</vt:lpstr>
      <vt:lpstr>Våre oppgaver</vt:lpstr>
      <vt:lpstr>erfaringer fra viken</vt:lpstr>
      <vt:lpstr>Hallingdal flerkulturelt utvalg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Buskerud flerkulturelt utvalg</dc:title>
  <dc:creator>Lirigzona Berisha</dc:creator>
  <cp:lastModifiedBy>Lirigzona Berisha</cp:lastModifiedBy>
  <cp:revision>2</cp:revision>
  <dcterms:created xsi:type="dcterms:W3CDTF">2024-02-15T23:37:19Z</dcterms:created>
  <dcterms:modified xsi:type="dcterms:W3CDTF">2024-02-16T00:40:11Z</dcterms:modified>
</cp:coreProperties>
</file>